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2" r:id="rId5"/>
    <p:sldId id="261" r:id="rId6"/>
    <p:sldId id="288" r:id="rId7"/>
    <p:sldId id="264" r:id="rId8"/>
    <p:sldId id="295" r:id="rId9"/>
    <p:sldId id="270" r:id="rId10"/>
    <p:sldId id="266" r:id="rId11"/>
    <p:sldId id="267" r:id="rId12"/>
    <p:sldId id="283" r:id="rId13"/>
    <p:sldId id="281" r:id="rId14"/>
    <p:sldId id="279" r:id="rId15"/>
    <p:sldId id="278" r:id="rId16"/>
    <p:sldId id="271" r:id="rId17"/>
    <p:sldId id="265" r:id="rId18"/>
    <p:sldId id="282" r:id="rId19"/>
    <p:sldId id="296" r:id="rId20"/>
    <p:sldId id="297" r:id="rId21"/>
    <p:sldId id="277" r:id="rId22"/>
    <p:sldId id="276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Jones" initials="DJ" lastIdx="1" clrIdx="0">
    <p:extLst>
      <p:ext uri="{19B8F6BF-5375-455C-9EA6-DF929625EA0E}">
        <p15:presenceInfo xmlns:p15="http://schemas.microsoft.com/office/powerpoint/2012/main" userId="Deborah Jo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CA641695-7897-4649-9D25-AC8C3F8CA8F3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001B6AD9-1E95-43CF-A2D9-D0D91B3B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7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5F21C041-6396-4D59-8AD2-EA93E8863FA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63254FBB-C824-416B-AFDB-36B7FCA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9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8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0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93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07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69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15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8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08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8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29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7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06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76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0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67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08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A011-4C32-4362-A94B-97A0E055C18E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3950-E830-44A9-9388-8AD01B051CBC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0C06-1FC7-4646-9C1D-AFD0E298B57B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1CE-459E-4AE3-AC7D-77ED420A5107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3423-E703-4C2B-8366-73573E37B64E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ADAA-47E3-46C7-B9D7-F0C2F35E7A9F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AE7F-2EFE-4A60-8683-53D8D1800943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0D10-5EA9-41BF-A56B-9DE19173A051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01A-2EC6-4B43-BABE-1997050E73AC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8399-97EA-4F4E-879C-3B6E9291A3BB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135A-2B73-4CA8-A4AE-684F6529D1BE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17F4FFE0-0895-4CB8-AB7B-253F9CEAA656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uthernoregonuniversity.formstack.com/forms/2024_2025_student_employee_reappointment_for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en/scrabble-education-text-read-921255/" TargetMode="Externa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altyselections.blogspot.com/2010_06_01_archiv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screditcardguide.com/us-bank-business-cash-credit-card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hebluediamondgallery.com/wooden-tile/d/deposit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s://courses.lumenlearning.com/boundless-accounting/chapter/overview-of-receivables/" TargetMode="Externa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://lawyersandsettlements.com/lawsuit/credit-union-excessive-overdraft-fees.html" TargetMode="Externa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blog/life-at-work/how-to-realign-your-goals-through-better-work-life-balance-25214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e/education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sou.edu/bus-serv/staff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2.JPG"/><Relationship Id="rId4" Type="http://schemas.openxmlformats.org/officeDocument/2006/relationships/hyperlink" Target="mailto:mainaa@sou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.edu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4" Type="http://schemas.openxmlformats.org/officeDocument/2006/relationships/hyperlink" Target="https://inside.sou.edu/s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inside.sou.edu/bus-serv/accounting/index.html#year-end-clos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accurate-analogue-antique-classic-277322/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sou.edu/assets/bus_serv/docs/accounting/FY21Key_Dates_Website_Upload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hyperlink" Target="https://inside.sou.edu/bus-serv/accounting/index.html#year-end-clos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1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www.rawpixel.com/image/380134/free-photo-image-invoice-accounting-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Closing of Books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Business Services</a:t>
            </a:r>
          </a:p>
          <a:p>
            <a:r>
              <a:rPr lang="en-US" dirty="0"/>
              <a:t>June 2024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51" y="1014134"/>
            <a:ext cx="760921" cy="1655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510" y="879946"/>
            <a:ext cx="172531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7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Expense</a:t>
            </a:r>
            <a:br>
              <a:rPr lang="en-US" dirty="0"/>
            </a:br>
            <a:r>
              <a:rPr lang="en-US" i="1" dirty="0">
                <a:solidFill>
                  <a:schemeClr val="bg1"/>
                </a:solidFill>
              </a:rPr>
              <a:t>Cut-off Dates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79"/>
            <a:ext cx="4143575" cy="519449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dirty="0"/>
              <a:t>Purchase Orders for current year must be </a:t>
            </a:r>
            <a:r>
              <a:rPr lang="en-US" sz="2400" u="sng" dirty="0"/>
              <a:t>approved</a:t>
            </a:r>
            <a:r>
              <a:rPr lang="en-US" sz="2400" dirty="0"/>
              <a:t> by Budget authority and </a:t>
            </a:r>
            <a:r>
              <a:rPr lang="en-US" sz="2400" u="sng" dirty="0"/>
              <a:t>submitted</a:t>
            </a:r>
            <a:r>
              <a:rPr lang="en-US" sz="2400" dirty="0"/>
              <a:t> to Purchasing  by </a:t>
            </a:r>
            <a:r>
              <a:rPr lang="en-US" sz="2400" b="1" dirty="0">
                <a:solidFill>
                  <a:srgbClr val="C00000"/>
                </a:solidFill>
              </a:rPr>
              <a:t>June 10</a:t>
            </a:r>
            <a:r>
              <a:rPr lang="en-US" sz="2400" b="1" baseline="30000" dirty="0">
                <a:solidFill>
                  <a:srgbClr val="C00000"/>
                </a:solidFill>
              </a:rPr>
              <a:t>th</a:t>
            </a:r>
            <a:br>
              <a:rPr lang="en-US" sz="2400" b="1" dirty="0">
                <a:solidFill>
                  <a:srgbClr val="C00000"/>
                </a:solidFill>
              </a:rPr>
            </a:br>
            <a:endParaRPr lang="en-US" sz="2400" dirty="0"/>
          </a:p>
          <a:p>
            <a:r>
              <a:rPr lang="en-US" sz="2400" dirty="0"/>
              <a:t>Purchases to be included in FY2024 should be completed by </a:t>
            </a:r>
            <a:r>
              <a:rPr lang="en-US" sz="2400" b="1" dirty="0">
                <a:solidFill>
                  <a:srgbClr val="C00000"/>
                </a:solidFill>
              </a:rPr>
              <a:t>June 14</a:t>
            </a:r>
            <a:r>
              <a:rPr lang="en-US" sz="2400" b="1" baseline="30000" dirty="0">
                <a:solidFill>
                  <a:srgbClr val="C00000"/>
                </a:solidFill>
              </a:rPr>
              <a:t>th</a:t>
            </a:r>
            <a:r>
              <a:rPr lang="en-US" sz="2400" b="1" baseline="30000" dirty="0">
                <a:solidFill>
                  <a:srgbClr val="00B050"/>
                </a:solidFill>
              </a:rPr>
              <a:t>*</a:t>
            </a:r>
            <a:br>
              <a:rPr lang="en-US" sz="2400" b="1" dirty="0">
                <a:solidFill>
                  <a:srgbClr val="C00000"/>
                </a:solidFill>
              </a:rPr>
            </a:br>
            <a:endParaRPr lang="en-US" sz="2400" dirty="0"/>
          </a:p>
          <a:p>
            <a:r>
              <a:rPr lang="en-US" sz="2400" dirty="0"/>
              <a:t> Invoices must be </a:t>
            </a:r>
            <a:r>
              <a:rPr lang="en-US" sz="2400" u="sng" dirty="0"/>
              <a:t>entered and approved</a:t>
            </a:r>
            <a:r>
              <a:rPr lang="en-US" sz="2400" dirty="0"/>
              <a:t> (10 AM) on </a:t>
            </a:r>
            <a:r>
              <a:rPr lang="en-US" sz="2400" b="1" dirty="0">
                <a:solidFill>
                  <a:srgbClr val="C00000"/>
                </a:solidFill>
              </a:rPr>
              <a:t>July 5</a:t>
            </a:r>
            <a:r>
              <a:rPr lang="en-US" sz="2400" b="1" baseline="30000" dirty="0">
                <a:solidFill>
                  <a:srgbClr val="C00000"/>
                </a:solidFill>
              </a:rPr>
              <a:t>th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63824" y="868680"/>
            <a:ext cx="3386668" cy="512064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*Note: 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/>
              <a:t>Current” Fiscal Year includes Goods and Services </a:t>
            </a:r>
            <a:r>
              <a:rPr lang="en-US" u="sng" dirty="0"/>
              <a:t>received by </a:t>
            </a:r>
            <a:r>
              <a:rPr lang="en-US" b="1" u="sng" dirty="0">
                <a:solidFill>
                  <a:srgbClr val="C00000"/>
                </a:solidFill>
              </a:rPr>
              <a:t>June 30</a:t>
            </a:r>
            <a:r>
              <a:rPr lang="en-US" b="1" u="sng" baseline="30000" dirty="0">
                <a:solidFill>
                  <a:srgbClr val="C00000"/>
                </a:solidFill>
              </a:rPr>
              <a:t>th </a:t>
            </a:r>
            <a:endParaRPr lang="en-US" sz="12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2134" y="1123837"/>
            <a:ext cx="2311354" cy="20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CDEAE-788A-40C8-A8D9-CFEE0FAC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71E221-E21D-44D3-AAAA-5106A27AA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0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Payroll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4048179" cy="5120640"/>
          </a:xfrm>
        </p:spPr>
        <p:txBody>
          <a:bodyPr>
            <a:normAutofit/>
          </a:bodyPr>
          <a:lstStyle/>
          <a:p>
            <a:r>
              <a:rPr lang="en-US" sz="2400" dirty="0"/>
              <a:t>By </a:t>
            </a:r>
            <a:r>
              <a:rPr lang="en-US" sz="2400" dirty="0">
                <a:solidFill>
                  <a:srgbClr val="FF0000"/>
                </a:solidFill>
              </a:rPr>
              <a:t>June 28th</a:t>
            </a:r>
            <a:r>
              <a:rPr lang="en-US" sz="2400" dirty="0"/>
              <a:t>, all payroll</a:t>
            </a:r>
            <a:br>
              <a:rPr lang="en-US" sz="2400" dirty="0"/>
            </a:br>
            <a:r>
              <a:rPr lang="en-US" sz="2400" dirty="0"/>
              <a:t>accounting adjustments </a:t>
            </a:r>
            <a:br>
              <a:rPr lang="en-US" sz="2400" dirty="0"/>
            </a:br>
            <a:r>
              <a:rPr lang="en-US" sz="2400" dirty="0"/>
              <a:t>(re-distributions) for JUNE payroll must be received in the Payroll Office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July 1st </a:t>
            </a:r>
            <a:r>
              <a:rPr lang="en-US" sz="2400" dirty="0"/>
              <a:t>is hard deadline for all payroll adjustments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Payroll external transmission of adjustments is </a:t>
            </a:r>
            <a:r>
              <a:rPr lang="en-US" sz="2400" dirty="0">
                <a:solidFill>
                  <a:schemeClr val="tx1"/>
                </a:solidFill>
              </a:rPr>
              <a:t>July 5th and must include all fiscal year accounting adjustments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63156" y="868680"/>
            <a:ext cx="3029684" cy="51206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Payroll - Wooden Tile Imag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71" y="1041866"/>
            <a:ext cx="1995408" cy="20034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2395D-57FB-4B27-AD52-A199CCD5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AC83A-63CA-43E5-BCA5-02965C61A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5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50682" cy="460118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Human Resources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Student Jobs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&amp; Time-Entry</a:t>
            </a: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Form:</a:t>
            </a: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https://southernoregonuniversity.formstack.com/forms/2024_2025_student_employee_reappointment_form</a:t>
            </a:r>
            <a:br>
              <a:rPr lang="en-US" dirty="0"/>
            </a:br>
            <a:br>
              <a:rPr lang="en-US" sz="2800" i="1" dirty="0">
                <a:solidFill>
                  <a:schemeClr val="bg1"/>
                </a:solidFill>
              </a:rPr>
            </a:b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34156" y="763399"/>
            <a:ext cx="4833637" cy="5310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For students </a:t>
            </a:r>
            <a:r>
              <a:rPr lang="en-US" sz="2400" u="sng" dirty="0">
                <a:solidFill>
                  <a:srgbClr val="FF0000"/>
                </a:solidFill>
              </a:rPr>
              <a:t>working after </a:t>
            </a:r>
            <a:r>
              <a:rPr lang="en-US" sz="2400" dirty="0">
                <a:solidFill>
                  <a:srgbClr val="FF0000"/>
                </a:solidFill>
              </a:rPr>
              <a:t>June 12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/>
              <a:t>HR requires:  </a:t>
            </a:r>
            <a:r>
              <a:rPr lang="en-US" dirty="0">
                <a:hlinkClick r:id="rId3"/>
              </a:rPr>
              <a:t>“Student Employment 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Re-appointment Form”  </a:t>
            </a:r>
            <a:r>
              <a:rPr lang="en-US" sz="2400" dirty="0"/>
              <a:t>for student working pay period 6/13-7/12 &amp; beyond</a:t>
            </a:r>
            <a:r>
              <a:rPr lang="en-US" sz="2400" dirty="0">
                <a:solidFill>
                  <a:srgbClr val="00B050"/>
                </a:solidFill>
              </a:rPr>
              <a:t>*</a:t>
            </a:r>
            <a:br>
              <a:rPr lang="en-US" sz="2400" dirty="0">
                <a:solidFill>
                  <a:srgbClr val="00B050"/>
                </a:solidFill>
              </a:rPr>
            </a:b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For a student </a:t>
            </a:r>
            <a:r>
              <a:rPr lang="en-US" sz="2400" u="sng" dirty="0">
                <a:solidFill>
                  <a:srgbClr val="FF0000"/>
                </a:solidFill>
              </a:rPr>
              <a:t>job ending </a:t>
            </a:r>
            <a:r>
              <a:rPr lang="en-US" sz="2400" dirty="0">
                <a:solidFill>
                  <a:srgbClr val="FF0000"/>
                </a:solidFill>
              </a:rPr>
              <a:t>June 12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/>
              <a:t>Student:  “Time-Entry” &amp; submission” </a:t>
            </a:r>
            <a:r>
              <a:rPr lang="en-US" sz="2400" dirty="0">
                <a:solidFill>
                  <a:srgbClr val="00B0F0"/>
                </a:solidFill>
              </a:rPr>
              <a:t>by 6/13 </a:t>
            </a:r>
            <a:r>
              <a:rPr lang="en-US" sz="2400" dirty="0"/>
              <a:t>deadline </a:t>
            </a:r>
          </a:p>
          <a:p>
            <a:r>
              <a:rPr lang="en-US" sz="2400" dirty="0"/>
              <a:t>Supervisor:  “Time Approval” </a:t>
            </a:r>
            <a:br>
              <a:rPr lang="en-US" sz="2400" dirty="0"/>
            </a:br>
            <a:r>
              <a:rPr lang="en-US" sz="2400" dirty="0"/>
              <a:t> by deadline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00B050"/>
                </a:solidFill>
              </a:rPr>
              <a:t>Refer to HR email sent 6.10.2024 </a:t>
            </a: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94580" y="1027450"/>
            <a:ext cx="2129254" cy="16318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2395D-57FB-4B27-AD52-A199CCD5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8AA85-C456-4048-B70A-47D3B1E8750B}"/>
              </a:ext>
            </a:extLst>
          </p:cNvPr>
          <p:cNvSpPr txBox="1"/>
          <p:nvPr/>
        </p:nvSpPr>
        <p:spPr>
          <a:xfrm>
            <a:off x="8960992" y="4075486"/>
            <a:ext cx="2129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*Note: For student jobs beyond date of 6/13, payroll is booked to the next fiscal year</a:t>
            </a:r>
          </a:p>
        </p:txBody>
      </p:sp>
    </p:spTree>
    <p:extLst>
      <p:ext uri="{BB962C8B-B14F-4D97-AF65-F5344CB8AC3E}">
        <p14:creationId xmlns:p14="http://schemas.microsoft.com/office/powerpoint/2010/main" val="166131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506" cy="46011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Higher One </a:t>
            </a:r>
            <a:r>
              <a:rPr lang="en-US" sz="3200" dirty="0">
                <a:solidFill>
                  <a:schemeClr val="bg1"/>
                </a:solidFill>
              </a:rPr>
              <a:t>Reimbursements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88527" y="1078117"/>
            <a:ext cx="4102858" cy="51206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Requests for reimbursements to students should be to Service Center by </a:t>
            </a:r>
            <a:r>
              <a:rPr lang="en-US" sz="2400" u="sng" dirty="0">
                <a:solidFill>
                  <a:srgbClr val="FF0000"/>
                </a:solidFill>
              </a:rPr>
              <a:t>June 24th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Fully completed Higher One documentation should be received in the Service Center by 5pm Monday June 24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Final student reimbursement for June is submitted to Bursar and done on Wednesday same week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03474" y="868680"/>
            <a:ext cx="3328126" cy="386937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DFF40-939F-47FD-8E88-536F2A8F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6538F-54D1-4E40-8F29-518EE67BE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72506" y="1113091"/>
            <a:ext cx="1859094" cy="19548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151452-ABB5-4E6E-8CFB-C8C2DDAA86C3}"/>
              </a:ext>
            </a:extLst>
          </p:cNvPr>
          <p:cNvSpPr txBox="1"/>
          <p:nvPr/>
        </p:nvSpPr>
        <p:spPr>
          <a:xfrm>
            <a:off x="8787674" y="4599214"/>
            <a:ext cx="274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Note:  All Higher One reimbursements are paid to students via Bank Mobile each Wednesday</a:t>
            </a:r>
          </a:p>
        </p:txBody>
      </p:sp>
    </p:spTree>
    <p:extLst>
      <p:ext uri="{BB962C8B-B14F-4D97-AF65-F5344CB8AC3E}">
        <p14:creationId xmlns:p14="http://schemas.microsoft.com/office/powerpoint/2010/main" val="264178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Travel</a:t>
            </a:r>
            <a:br>
              <a:rPr lang="en-US" dirty="0"/>
            </a:br>
            <a:r>
              <a:rPr lang="en-US" i="1" dirty="0">
                <a:solidFill>
                  <a:schemeClr val="bg1"/>
                </a:solidFill>
              </a:rPr>
              <a:t>Cut-off dates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99164" y="752168"/>
            <a:ext cx="4118956" cy="535366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Expenses are posted to the fiscal year in which SOU receives the goods or services.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By </a:t>
            </a:r>
            <a:r>
              <a:rPr lang="en-US" sz="2400" b="1" dirty="0">
                <a:solidFill>
                  <a:srgbClr val="FF0000"/>
                </a:solidFill>
              </a:rPr>
              <a:t>June 28</a:t>
            </a:r>
            <a:r>
              <a:rPr lang="en-US" sz="2400" b="1" baseline="30000" dirty="0">
                <a:solidFill>
                  <a:srgbClr val="FF0000"/>
                </a:solidFill>
              </a:rPr>
              <a:t>th</a:t>
            </a:r>
            <a:r>
              <a:rPr lang="en-US" sz="2400" b="1" dirty="0"/>
              <a:t>, </a:t>
            </a:r>
            <a:r>
              <a:rPr lang="en-US" sz="2400" dirty="0"/>
              <a:t> submit approved and completed “Travel Reimbursement Request” form for all travel </a:t>
            </a:r>
            <a:r>
              <a:rPr lang="en-US" sz="2400" u="sng" dirty="0"/>
              <a:t>completed through </a:t>
            </a:r>
            <a:r>
              <a:rPr lang="en-US" sz="2400" u="sng" dirty="0">
                <a:solidFill>
                  <a:schemeClr val="tx1"/>
                </a:solidFill>
              </a:rPr>
              <a:t>June 30</a:t>
            </a:r>
            <a:r>
              <a:rPr lang="en-US" sz="2400" u="sng" baseline="30000" dirty="0">
                <a:solidFill>
                  <a:schemeClr val="tx1"/>
                </a:solidFill>
              </a:rPr>
              <a:t>th</a:t>
            </a:r>
            <a:r>
              <a:rPr lang="en-US" sz="2400" baseline="30000" dirty="0">
                <a:solidFill>
                  <a:srgbClr val="C00000"/>
                </a:solidFill>
              </a:rPr>
              <a:t>*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72583" y="4081548"/>
            <a:ext cx="2275259" cy="203132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*</a:t>
            </a:r>
            <a:r>
              <a:rPr lang="en-US" sz="1400" dirty="0">
                <a:solidFill>
                  <a:schemeClr val="bg1"/>
                </a:solidFill>
              </a:rPr>
              <a:t>Note:  </a:t>
            </a:r>
            <a:r>
              <a:rPr lang="en-US" sz="1400" dirty="0">
                <a:solidFill>
                  <a:srgbClr val="00B050"/>
                </a:solidFill>
              </a:rPr>
              <a:t>To match revenues to expense in the current fiscal year, we cannot “receive” goods or services in </a:t>
            </a:r>
            <a:r>
              <a:rPr lang="en-US" sz="1400" i="1" dirty="0">
                <a:solidFill>
                  <a:srgbClr val="00B050"/>
                </a:solidFill>
              </a:rPr>
              <a:t>this</a:t>
            </a:r>
            <a:r>
              <a:rPr lang="en-US" sz="1400" dirty="0">
                <a:solidFill>
                  <a:srgbClr val="00B050"/>
                </a:solidFill>
              </a:rPr>
              <a:t> fiscal year and then post the expense to </a:t>
            </a:r>
            <a:r>
              <a:rPr lang="en-US" sz="1400" i="1" dirty="0">
                <a:solidFill>
                  <a:srgbClr val="00B050"/>
                </a:solidFill>
              </a:rPr>
              <a:t>next </a:t>
            </a:r>
            <a:r>
              <a:rPr lang="en-US" sz="1400" dirty="0">
                <a:solidFill>
                  <a:srgbClr val="00B050"/>
                </a:solidFill>
              </a:rPr>
              <a:t>fiscal year, which is next year’s budget.  It does not match up.</a:t>
            </a:r>
          </a:p>
        </p:txBody>
      </p:sp>
      <p:pic>
        <p:nvPicPr>
          <p:cNvPr id="8" name="Picture 4" descr="http://www.vagobond.com/wp-content/uploads/2012/05/world_trave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004" y="1071911"/>
            <a:ext cx="1953594" cy="164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2D86E2-668F-4FCE-8BDA-166FEB81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446245" cy="460118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Purchasing- Card </a:t>
            </a:r>
            <a:r>
              <a:rPr lang="en-US" dirty="0">
                <a:solidFill>
                  <a:schemeClr val="bg1"/>
                </a:solidFill>
              </a:rPr>
              <a:t>Deadlines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99163" y="868680"/>
            <a:ext cx="4488491" cy="512064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P-Card “use” cut-off is June 17th</a:t>
            </a:r>
            <a:endParaRPr lang="en-US" sz="2400" baseline="30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400" baseline="30000" dirty="0">
                <a:solidFill>
                  <a:srgbClr val="FFFF00"/>
                </a:solidFill>
              </a:rPr>
              <a:t>  (to guarantee goods will be received  </a:t>
            </a:r>
            <a:br>
              <a:rPr lang="en-US" sz="2400" baseline="30000" dirty="0">
                <a:solidFill>
                  <a:srgbClr val="FFFF00"/>
                </a:solidFill>
              </a:rPr>
            </a:br>
            <a:r>
              <a:rPr lang="en-US" sz="2400" baseline="30000" dirty="0">
                <a:solidFill>
                  <a:srgbClr val="FFFF00"/>
                </a:solidFill>
              </a:rPr>
              <a:t>   and expensed in this fiscal year)</a:t>
            </a:r>
            <a:br>
              <a:rPr lang="en-US" sz="2400" baseline="30000" dirty="0">
                <a:solidFill>
                  <a:srgbClr val="FFFF00"/>
                </a:solidFill>
              </a:rPr>
            </a:br>
            <a:endParaRPr lang="en-US" sz="2400" baseline="30000" dirty="0">
              <a:solidFill>
                <a:srgbClr val="FFFF00"/>
              </a:solidFill>
            </a:endParaRPr>
          </a:p>
          <a:p>
            <a:r>
              <a:rPr lang="en-US" sz="2400" dirty="0"/>
              <a:t>P-Card closes </a:t>
            </a:r>
            <a:r>
              <a:rPr lang="en-US" sz="2400" dirty="0">
                <a:solidFill>
                  <a:srgbClr val="FF0000"/>
                </a:solidFill>
              </a:rPr>
              <a:t>June 26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br>
              <a:rPr lang="en-US" sz="2400" baseline="30000" dirty="0"/>
            </a:br>
            <a:r>
              <a:rPr lang="en-US" sz="2400" dirty="0">
                <a:solidFill>
                  <a:schemeClr val="tx1"/>
                </a:solidFill>
              </a:rPr>
              <a:t>Items not on this </a:t>
            </a:r>
            <a:r>
              <a:rPr lang="en-US" sz="2400" i="1" dirty="0">
                <a:solidFill>
                  <a:schemeClr val="tx1"/>
                </a:solidFill>
              </a:rPr>
              <a:t>statement-drop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are expensed to next fiscal year.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P-Card custodian completes Transaction verifications and Cost Allocations by 5pm </a:t>
            </a:r>
            <a:r>
              <a:rPr lang="en-US" sz="2400" dirty="0">
                <a:solidFill>
                  <a:srgbClr val="FF0000"/>
                </a:solidFill>
              </a:rPr>
              <a:t>July 1</a:t>
            </a:r>
            <a:r>
              <a:rPr lang="en-US" sz="2400" baseline="30000" dirty="0">
                <a:solidFill>
                  <a:srgbClr val="FF0000"/>
                </a:solidFill>
              </a:rPr>
              <a:t>st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103764" y="868680"/>
            <a:ext cx="3636883" cy="51206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34944" y="3917660"/>
            <a:ext cx="2097248" cy="116955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 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Note</a:t>
            </a:r>
            <a:r>
              <a:rPr lang="en-US" sz="1400" dirty="0">
                <a:solidFill>
                  <a:srgbClr val="00B050"/>
                </a:solidFill>
              </a:rPr>
              <a:t>:  </a:t>
            </a:r>
            <a:br>
              <a:rPr lang="en-US" sz="1400" dirty="0">
                <a:solidFill>
                  <a:srgbClr val="00B05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Items Purchased on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P-card between 6/29-6/30 will go into next fiscal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F0F80-EACB-4E4B-AC20-C1440DCD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 bwMode="auto">
          <a:xfrm>
            <a:off x="9328557" y="1061772"/>
            <a:ext cx="2168809" cy="15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8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Cash Deposits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3854611" cy="5237152"/>
          </a:xfrm>
        </p:spPr>
        <p:txBody>
          <a:bodyPr>
            <a:normAutofit/>
          </a:bodyPr>
          <a:lstStyle/>
          <a:p>
            <a:r>
              <a:rPr lang="en-US" dirty="0"/>
              <a:t>Cash Deposits  to Bursar: </a:t>
            </a:r>
          </a:p>
          <a:p>
            <a:endParaRPr lang="en-US" baseline="30000" dirty="0"/>
          </a:p>
          <a:p>
            <a:r>
              <a:rPr lang="en-US" dirty="0">
                <a:solidFill>
                  <a:schemeClr val="tx1"/>
                </a:solidFill>
              </a:rPr>
              <a:t>#1  All Deposits should be delivered to  Bursar Office by noon on </a:t>
            </a:r>
            <a:r>
              <a:rPr lang="en-US" dirty="0">
                <a:solidFill>
                  <a:srgbClr val="FF0000"/>
                </a:solidFill>
              </a:rPr>
              <a:t>June 28th</a:t>
            </a:r>
          </a:p>
          <a:p>
            <a:r>
              <a:rPr lang="en-US" dirty="0">
                <a:solidFill>
                  <a:schemeClr val="tx1"/>
                </a:solidFill>
              </a:rPr>
              <a:t>#2 Bring deposits as you get them, please do not hold $</a:t>
            </a:r>
          </a:p>
          <a:p>
            <a:r>
              <a:rPr lang="en-US" dirty="0"/>
              <a:t>The system will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be</a:t>
            </a:r>
            <a:r>
              <a:rPr lang="en-US" dirty="0">
                <a:solidFill>
                  <a:srgbClr val="FFFF00"/>
                </a:solidFill>
              </a:rPr>
              <a:t> shut down on June 30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at 5:00PM for Student SIS system. </a:t>
            </a:r>
          </a:p>
          <a:p>
            <a:r>
              <a:rPr lang="en-US" dirty="0"/>
              <a:t>The system will </a:t>
            </a:r>
            <a:r>
              <a:rPr lang="en-US" dirty="0">
                <a:solidFill>
                  <a:srgbClr val="FFFF00"/>
                </a:solidFill>
              </a:rPr>
              <a:t>re-open at start of day on July 1</a:t>
            </a:r>
            <a:r>
              <a:rPr lang="en-US" baseline="30000" dirty="0">
                <a:solidFill>
                  <a:srgbClr val="FFFF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71544" y="1015068"/>
            <a:ext cx="3471963" cy="497425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 bwMode="auto">
          <a:xfrm>
            <a:off x="9362113" y="1015068"/>
            <a:ext cx="2147671" cy="146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1403" y="3679788"/>
            <a:ext cx="2842105" cy="246221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*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Note</a:t>
            </a:r>
            <a:r>
              <a:rPr lang="en-US" sz="1400" dirty="0">
                <a:solidFill>
                  <a:schemeClr val="bg1"/>
                </a:solidFill>
              </a:rPr>
              <a:t>:  On July 1</a:t>
            </a:r>
            <a:r>
              <a:rPr lang="en-US" sz="1400" baseline="30000" dirty="0">
                <a:solidFill>
                  <a:schemeClr val="bg1"/>
                </a:solidFill>
              </a:rPr>
              <a:t>st</a:t>
            </a:r>
            <a:r>
              <a:rPr lang="en-US" sz="1400" dirty="0">
                <a:solidFill>
                  <a:schemeClr val="bg1"/>
                </a:solidFill>
              </a:rPr>
              <a:t> Divisions/Departments will be able to input changes to student accounts: 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Changes will not be processed in FIS Banner until system is turned back “on”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The changes will be effective in the new fiscal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C38BF-6655-4B02-B174-F46FED73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5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Revenues &amp; Receivables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2" y="627017"/>
            <a:ext cx="3950208" cy="5590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Provide List by </a:t>
            </a:r>
            <a:r>
              <a:rPr lang="en-US" sz="2800" dirty="0">
                <a:solidFill>
                  <a:srgbClr val="FFFF00"/>
                </a:solidFill>
              </a:rPr>
              <a:t>7/8 </a:t>
            </a:r>
            <a:r>
              <a:rPr lang="en-US" sz="2800" dirty="0"/>
              <a:t>of:</a:t>
            </a:r>
            <a:r>
              <a:rPr lang="en-US" dirty="0"/>
              <a:t> </a:t>
            </a:r>
          </a:p>
          <a:p>
            <a:r>
              <a:rPr lang="en-US" sz="2400" dirty="0"/>
              <a:t>1) “</a:t>
            </a:r>
            <a:r>
              <a:rPr lang="en-US" sz="2400" u="sng" dirty="0"/>
              <a:t>Outstanding Donation &amp; Gift Pledges”</a:t>
            </a:r>
            <a:r>
              <a:rPr lang="en-US" sz="2400" dirty="0"/>
              <a:t> </a:t>
            </a:r>
            <a:r>
              <a:rPr lang="en-US" dirty="0"/>
              <a:t>due directly to University as of June 30</a:t>
            </a:r>
            <a:br>
              <a:rPr lang="en-US" dirty="0"/>
            </a:br>
            <a:endParaRPr lang="en-US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These expected resources need to be reflected in correct fiscal year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Do not include gifts or donations made through SOU Foundation</a:t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u="sng" dirty="0"/>
              <a:t>2) “Non-Student Accounts Receivable” </a:t>
            </a:r>
            <a:r>
              <a:rPr lang="en-US" sz="2400" dirty="0"/>
              <a:t>that are outstanding as of June 30</a:t>
            </a:r>
            <a:br>
              <a:rPr lang="en-US" sz="2400" dirty="0"/>
            </a:br>
            <a:r>
              <a:rPr lang="en-US" sz="2400" dirty="0"/>
              <a:t>          </a:t>
            </a:r>
            <a:r>
              <a:rPr lang="en-US" sz="2000" dirty="0">
                <a:solidFill>
                  <a:srgbClr val="FF0000"/>
                </a:solidFill>
              </a:rPr>
              <a:t>Other than grants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DFF40-939F-47FD-8E88-536F2A8F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9597006" y="1141368"/>
            <a:ext cx="1802592" cy="19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0CE4B3-3D51-4250-80B2-F1E1B7C579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9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506" cy="46011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Overdrawn Accounts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4074305" cy="5120640"/>
          </a:xfrm>
        </p:spPr>
        <p:txBody>
          <a:bodyPr>
            <a:normAutofit/>
          </a:bodyPr>
          <a:lstStyle/>
          <a:p>
            <a:r>
              <a:rPr lang="en-US" sz="2400" dirty="0"/>
              <a:t>Division/Department should work with Business Services Central to clear all deficits whenever possible.</a:t>
            </a:r>
          </a:p>
          <a:p>
            <a:endParaRPr lang="en-US" sz="2400" dirty="0"/>
          </a:p>
          <a:p>
            <a:r>
              <a:rPr lang="en-US" sz="2400" dirty="0"/>
              <a:t>Clear deficits before the close of period 12 on </a:t>
            </a:r>
            <a:r>
              <a:rPr lang="en-US" sz="2400" dirty="0">
                <a:solidFill>
                  <a:srgbClr val="FF0000"/>
                </a:solidFill>
              </a:rPr>
              <a:t>July 8th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DFF40-939F-47FD-8E88-536F2A8F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2">
            <a:hlinkClick r:id="rId3"/>
            <a:extLst>
              <a:ext uri="{FF2B5EF4-FFF2-40B4-BE49-F238E27FC236}">
                <a16:creationId xmlns:a16="http://schemas.microsoft.com/office/drawing/2014/main" id="{119C4299-43FC-4A3A-9AE5-378ABAF9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 flipH="1">
            <a:off x="9651876" y="1123837"/>
            <a:ext cx="1747721" cy="166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1CF337-9FAB-4E22-9C16-02A66A557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4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506" cy="46011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Journal Voucher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Input &amp;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Approvals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4074305" cy="5120640"/>
          </a:xfrm>
        </p:spPr>
        <p:txBody>
          <a:bodyPr>
            <a:normAutofit/>
          </a:bodyPr>
          <a:lstStyle/>
          <a:p>
            <a:r>
              <a:rPr lang="en-US" sz="2400" dirty="0"/>
              <a:t>All period 12 Journal Voucher entries should be input and cleared out of departmental approval queues by </a:t>
            </a:r>
            <a:r>
              <a:rPr lang="en-US" sz="2400" dirty="0">
                <a:solidFill>
                  <a:srgbClr val="C00000"/>
                </a:solidFill>
              </a:rPr>
              <a:t>July 19</a:t>
            </a:r>
            <a:r>
              <a:rPr lang="en-US" sz="2400" baseline="30000" dirty="0">
                <a:solidFill>
                  <a:srgbClr val="C00000"/>
                </a:solidFill>
              </a:rPr>
              <a:t>th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DFF40-939F-47FD-8E88-536F2A8F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DA366-9126-4E2F-860F-92C24BF59FCF}"/>
              </a:ext>
            </a:extLst>
          </p:cNvPr>
          <p:cNvSpPr txBox="1"/>
          <p:nvPr/>
        </p:nvSpPr>
        <p:spPr>
          <a:xfrm>
            <a:off x="9192145" y="2594182"/>
            <a:ext cx="23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eoplematters.in/blog/life-at-work/how-to-realign-your-goals-through-better-work-life-balance-25214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9" name="Picture 2">
            <a:hlinkClick r:id="rId5"/>
            <a:extLst>
              <a:ext uri="{FF2B5EF4-FFF2-40B4-BE49-F238E27FC236}">
                <a16:creationId xmlns:a16="http://schemas.microsoft.com/office/drawing/2014/main" id="{119C4299-43FC-4A3A-9AE5-378ABAF9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 flipH="1">
            <a:off x="9192144" y="1267485"/>
            <a:ext cx="2100695" cy="173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F35A8-5E89-419E-9760-BD18899AF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1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708" y="721480"/>
            <a:ext cx="7192760" cy="543313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Overview </a:t>
            </a:r>
          </a:p>
          <a:p>
            <a:r>
              <a:rPr lang="en-US" dirty="0"/>
              <a:t>Information- Web Resources……….…………..</a:t>
            </a:r>
            <a:r>
              <a:rPr lang="en-US" dirty="0">
                <a:solidFill>
                  <a:srgbClr val="FF0000"/>
                </a:solidFill>
              </a:rPr>
              <a:t>03</a:t>
            </a:r>
          </a:p>
          <a:p>
            <a:r>
              <a:rPr lang="en-US" dirty="0"/>
              <a:t>Purpose for Closing of Books…………………..</a:t>
            </a:r>
            <a:r>
              <a:rPr lang="en-US" dirty="0">
                <a:solidFill>
                  <a:srgbClr val="FF0000"/>
                </a:solidFill>
              </a:rPr>
              <a:t>04</a:t>
            </a:r>
          </a:p>
          <a:p>
            <a:r>
              <a:rPr lang="en-US" dirty="0"/>
              <a:t>Definitions…………………………………………..</a:t>
            </a:r>
            <a:r>
              <a:rPr lang="en-US" dirty="0">
                <a:solidFill>
                  <a:srgbClr val="FF0000"/>
                </a:solidFill>
              </a:rPr>
              <a:t>05</a:t>
            </a:r>
          </a:p>
          <a:p>
            <a:r>
              <a:rPr lang="en-US" dirty="0"/>
              <a:t>Key Dates Calendar  ……………………………..</a:t>
            </a:r>
            <a:r>
              <a:rPr lang="en-US" dirty="0">
                <a:solidFill>
                  <a:srgbClr val="FF0000"/>
                </a:solidFill>
              </a:rPr>
              <a:t>06</a:t>
            </a:r>
          </a:p>
          <a:p>
            <a:r>
              <a:rPr lang="en-US" dirty="0"/>
              <a:t>Accounting Closing of Books ……….…..…….</a:t>
            </a:r>
            <a:r>
              <a:rPr lang="en-US" dirty="0">
                <a:solidFill>
                  <a:srgbClr val="FF0000"/>
                </a:solidFill>
              </a:rPr>
              <a:t>07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Detail of Cut-off Dates……………………………..08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Expenses</a:t>
            </a:r>
            <a:r>
              <a:rPr lang="en-US" dirty="0"/>
              <a:t>..…………….............</a:t>
            </a:r>
            <a:r>
              <a:rPr lang="en-US" dirty="0">
                <a:solidFill>
                  <a:srgbClr val="0070C0"/>
                </a:solidFill>
              </a:rPr>
              <a:t>09-15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Income</a:t>
            </a:r>
            <a:r>
              <a:rPr lang="en-US" dirty="0">
                <a:solidFill>
                  <a:schemeClr val="tx1"/>
                </a:solidFill>
              </a:rPr>
              <a:t> .…….………………..….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16-18</a:t>
            </a:r>
          </a:p>
          <a:p>
            <a:pPr lvl="1"/>
            <a:r>
              <a:rPr lang="en-US" dirty="0">
                <a:solidFill>
                  <a:srgbClr val="9751CB"/>
                </a:solidFill>
              </a:rPr>
              <a:t>Journal</a:t>
            </a:r>
            <a:r>
              <a:rPr lang="en-US" dirty="0">
                <a:solidFill>
                  <a:schemeClr val="tx1"/>
                </a:solidFill>
              </a:rPr>
              <a:t>……………..…………….</a:t>
            </a:r>
            <a:r>
              <a:rPr lang="en-US" dirty="0">
                <a:solidFill>
                  <a:srgbClr val="9751CB"/>
                </a:solidFill>
              </a:rPr>
              <a:t>19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Unrelated Business Income </a:t>
            </a:r>
            <a:r>
              <a:rPr lang="en-US" dirty="0"/>
              <a:t>(Taxable)…......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</a:t>
            </a:r>
          </a:p>
          <a:p>
            <a:r>
              <a:rPr lang="en-US" dirty="0"/>
              <a:t>Campus input……………………………………...</a:t>
            </a:r>
            <a:r>
              <a:rPr lang="en-US" dirty="0">
                <a:solidFill>
                  <a:srgbClr val="FF0000"/>
                </a:solidFill>
              </a:rPr>
              <a:t>25</a:t>
            </a:r>
          </a:p>
          <a:p>
            <a:r>
              <a:rPr lang="en-US" dirty="0"/>
              <a:t>Contacts…………………………………..………...</a:t>
            </a:r>
            <a:r>
              <a:rPr lang="en-US" dirty="0">
                <a:solidFill>
                  <a:srgbClr val="FF0000"/>
                </a:solidFill>
              </a:rPr>
              <a:t>26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344" y="5242128"/>
            <a:ext cx="378247" cy="823000"/>
          </a:xfrm>
          <a:prstGeom prst="rect">
            <a:avLst/>
          </a:prstGeom>
        </p:spPr>
      </p:pic>
      <p:pic>
        <p:nvPicPr>
          <p:cNvPr id="5" name="Picture 4" descr="Tales Of Two Cities: October 20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737" y="1123837"/>
            <a:ext cx="1571988" cy="15719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317F0-8D6F-454B-B89F-CA44CF6B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39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3709-7A92-496D-9346-DF90712B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Unrelated Business</a:t>
            </a:r>
            <a:br>
              <a:rPr lang="en-US" dirty="0"/>
            </a:br>
            <a:r>
              <a:rPr lang="en-US" dirty="0"/>
              <a:t>Income</a:t>
            </a:r>
            <a:br>
              <a:rPr lang="en-US" dirty="0"/>
            </a:br>
            <a:r>
              <a:rPr lang="en-US" i="1" dirty="0">
                <a:solidFill>
                  <a:srgbClr val="7030A0"/>
                </a:solidFill>
              </a:rPr>
              <a:t>Taxable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40E5-D378-4EC3-8245-C24DBDF2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573315" cy="512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Tax Reporting (UBIT) </a:t>
            </a:r>
          </a:p>
          <a:p>
            <a:pPr marL="0" indent="0">
              <a:buNone/>
            </a:pPr>
            <a:r>
              <a:rPr lang="en-US" dirty="0"/>
              <a:t>Unrelated Business Income (UBI) is income received from </a:t>
            </a:r>
            <a:r>
              <a:rPr lang="en-US" u="sng" dirty="0"/>
              <a:t>off-campus users </a:t>
            </a:r>
            <a:r>
              <a:rPr lang="en-US" dirty="0"/>
              <a:t>(individuals or groups) that involves selling of goods or performing certain services where the university potentially competes with private businesses.</a:t>
            </a:r>
          </a:p>
          <a:p>
            <a:pPr marL="0" indent="0">
              <a:buNone/>
            </a:pPr>
            <a:r>
              <a:rPr lang="en-US" dirty="0"/>
              <a:t>You would report Income received from programs or functions that are: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“Not substantially related to the accomplishment of the University's tax exempt purpose of Education” 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Note: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Does not include fundraising resources going to SOU Foundation/University- Advancement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 survey will go out by July to invite your input as part of IRS Compliance.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97556-F77B-4F7E-BC4B-CD7428F5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02D0F-14F5-40E9-B2B2-5EB31C68C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22157" y="973123"/>
            <a:ext cx="2405871" cy="1419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9DCD93-7600-4C8E-9EEB-D7315D800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05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Campus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90409" y="1015068"/>
            <a:ext cx="3856564" cy="4974252"/>
          </a:xfrm>
        </p:spPr>
        <p:txBody>
          <a:bodyPr>
            <a:noAutofit/>
          </a:bodyPr>
          <a:lstStyle/>
          <a:p>
            <a:r>
              <a:rPr lang="en-US" sz="2400" dirty="0"/>
              <a:t>Who needs to be trained for Closing of the Books? </a:t>
            </a:r>
            <a:br>
              <a:rPr lang="en-US" sz="2400" baseline="30000" dirty="0"/>
            </a:br>
            <a:endParaRPr lang="en-US" sz="2400" dirty="0"/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Accounting/Tech Staff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Fund Managers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New or Existing Hires</a:t>
            </a:r>
          </a:p>
          <a:p>
            <a:pPr marL="960120" lvl="2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Office staff</a:t>
            </a:r>
          </a:p>
          <a:p>
            <a:pPr marL="960120" lvl="2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Supervisors</a:t>
            </a:r>
          </a:p>
          <a:p>
            <a:pPr marL="960120" lvl="2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Directors</a:t>
            </a:r>
          </a:p>
          <a:p>
            <a:pPr marL="960120" lvl="2" indent="0"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960120" lvl="2" indent="0"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960120" lvl="2" indent="0"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29599" y="868680"/>
            <a:ext cx="3321697" cy="51206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88079" y="3590488"/>
            <a:ext cx="3856564" cy="246221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Questions/Comments: </a:t>
            </a:r>
          </a:p>
          <a:p>
            <a:r>
              <a:rPr lang="en-US" sz="1400" dirty="0">
                <a:solidFill>
                  <a:schemeClr val="bg1"/>
                </a:solidFill>
              </a:rPr>
              <a:t>Business Services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Mission &amp; Staff page</a:t>
            </a:r>
          </a:p>
          <a:p>
            <a:r>
              <a:rPr 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https://inside.sou.edu/bus-serv/staff.html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Agnes </a:t>
            </a:r>
            <a:r>
              <a:rPr lang="en-US" sz="1400" b="1" dirty="0" err="1">
                <a:solidFill>
                  <a:schemeClr val="bg1"/>
                </a:solidFill>
              </a:rPr>
              <a:t>Maina</a:t>
            </a:r>
            <a:r>
              <a:rPr lang="en-US" sz="1400" dirty="0">
                <a:solidFill>
                  <a:schemeClr val="bg1"/>
                </a:solidFill>
              </a:rPr>
              <a:t>, Director of Business Services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SOU Controller</a:t>
            </a:r>
          </a:p>
          <a:p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mainaa@sou.edu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Nate Allison</a:t>
            </a:r>
            <a:r>
              <a:rPr lang="en-US" sz="1400" dirty="0">
                <a:solidFill>
                  <a:schemeClr val="bg1"/>
                </a:solidFill>
              </a:rPr>
              <a:t>, Deputy Controller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u="sng" dirty="0">
                <a:solidFill>
                  <a:schemeClr val="bg1"/>
                </a:solidFill>
              </a:rPr>
              <a:t>allisonn@sou.edu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078" y="774268"/>
            <a:ext cx="3679061" cy="233068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D6E32-A650-482A-8FB5-937DD0A5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0E2057-A79A-4F4F-84E5-F84807562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172" y="493833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766" y="755009"/>
            <a:ext cx="7373923" cy="530501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Churchill Hall Location, Room 154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Business Services:  </a:t>
            </a:r>
            <a:r>
              <a:rPr lang="en-US" sz="2400" dirty="0"/>
              <a:t> </a:t>
            </a:r>
            <a:r>
              <a:rPr lang="en-US" sz="2400" dirty="0">
                <a:hlinkClick r:id="rId3"/>
              </a:rPr>
              <a:t>sou.edu/bus-serv/</a:t>
            </a:r>
            <a:endParaRPr lang="en-US" sz="2400" dirty="0"/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Service Center:         </a:t>
            </a:r>
            <a:r>
              <a:rPr lang="en-US" sz="2400" dirty="0"/>
              <a:t> </a:t>
            </a:r>
            <a:r>
              <a:rPr lang="en-US" sz="2400" dirty="0">
                <a:hlinkClick r:id="rId4"/>
              </a:rPr>
              <a:t>inside.sou.edu/</a:t>
            </a:r>
            <a:r>
              <a:rPr lang="en-US" sz="2400" dirty="0" err="1">
                <a:hlinkClick r:id="rId4"/>
              </a:rPr>
              <a:t>sc</a:t>
            </a:r>
            <a:r>
              <a:rPr lang="en-US" sz="2400" dirty="0">
                <a:hlinkClick r:id="rId4"/>
              </a:rPr>
              <a:t>/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2F6CC-0FE2-48EF-ACBC-D5D6AAC2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>
            <a:hlinkClick r:id="rId5"/>
            <a:extLst>
              <a:ext uri="{FF2B5EF4-FFF2-40B4-BE49-F238E27FC236}">
                <a16:creationId xmlns:a16="http://schemas.microsoft.com/office/drawing/2014/main" id="{9ABB7ED5-7EE0-4EA2-AFD4-497D5B7CB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107577" y="1619795"/>
            <a:ext cx="4647909" cy="261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0D1357-AED2-4C55-8B1D-F239F14DC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68" y="5079069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9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694295A-67C4-49F4-8FED-2BA5C80EE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71" y="2062989"/>
            <a:ext cx="7212224" cy="4023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76" y="814121"/>
            <a:ext cx="7923339" cy="2806262"/>
          </a:xfrm>
        </p:spPr>
        <p:txBody>
          <a:bodyPr/>
          <a:lstStyle/>
          <a:p>
            <a:r>
              <a:rPr lang="en-US" sz="2400" dirty="0"/>
              <a:t>Business Services Website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https://inside.sou.edu/bus-serv/accounting/index.html#year-end-closing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68" y="5079069"/>
            <a:ext cx="378247" cy="82300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FCA1F4-92E5-4C2D-BC7E-2526233B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CD421A-8D99-4BB8-B082-30AA338543A6}"/>
              </a:ext>
            </a:extLst>
          </p:cNvPr>
          <p:cNvCxnSpPr>
            <a:cxnSpLocks/>
          </p:cNvCxnSpPr>
          <p:nvPr/>
        </p:nvCxnSpPr>
        <p:spPr>
          <a:xfrm flipH="1">
            <a:off x="8512927" y="2771647"/>
            <a:ext cx="549508" cy="2064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03CAF1-A5AF-4151-8338-3ECCBB1C9881}"/>
              </a:ext>
            </a:extLst>
          </p:cNvPr>
          <p:cNvCxnSpPr>
            <a:cxnSpLocks/>
          </p:cNvCxnSpPr>
          <p:nvPr/>
        </p:nvCxnSpPr>
        <p:spPr>
          <a:xfrm flipH="1">
            <a:off x="7425683" y="4360787"/>
            <a:ext cx="549508" cy="2064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6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857" y="804041"/>
            <a:ext cx="8608143" cy="5312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CLOSING OF BOOKS 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Ensures accounting records are complete and </a:t>
            </a:r>
            <a:r>
              <a:rPr lang="en-US" sz="2400" u="sng" dirty="0">
                <a:solidFill>
                  <a:schemeClr val="tx1"/>
                </a:solidFill>
              </a:rPr>
              <a:t>accurate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Ensures revenues and expenditures are reported in the correct and appropriate </a:t>
            </a:r>
            <a:r>
              <a:rPr lang="en-US" sz="2400" u="sng" dirty="0">
                <a:solidFill>
                  <a:schemeClr val="tx1"/>
                </a:solidFill>
              </a:rPr>
              <a:t>periods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Provides </a:t>
            </a:r>
            <a:r>
              <a:rPr lang="en-US" sz="2400" u="sng" dirty="0">
                <a:solidFill>
                  <a:schemeClr val="tx1"/>
                </a:solidFill>
              </a:rPr>
              <a:t>timely data </a:t>
            </a:r>
            <a:r>
              <a:rPr lang="en-US" sz="2400" dirty="0">
                <a:solidFill>
                  <a:schemeClr val="tx1"/>
                </a:solidFill>
              </a:rPr>
              <a:t>for: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  </a:t>
            </a:r>
            <a:r>
              <a:rPr lang="en-US" sz="1900" dirty="0">
                <a:solidFill>
                  <a:srgbClr val="FFFF00"/>
                </a:solidFill>
              </a:rPr>
              <a:t>1)  Compilation of the University’s  “SOU Annual Financial Report”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00"/>
                </a:solidFill>
              </a:rPr>
              <a:t>   2) Inclusion in State of Oregon’s “Annual Comprehensive Financial Report”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351" y="5225792"/>
            <a:ext cx="378247" cy="823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2D031-4CCA-4289-850F-620E2D86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E9D30-09F7-4ADF-B4FC-3AF502ACF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5111" y="1298144"/>
            <a:ext cx="1720582" cy="15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455224" cy="5120640"/>
          </a:xfrm>
          <a:solidFill>
            <a:schemeClr val="tx1"/>
          </a:solidFill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</a:rPr>
              <a:t>Fiscal Year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financial year is the date range of:  July 1 – June 30.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fiscal year has 12 periods.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</a:rPr>
              <a:t>Fiscal Period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fiscal year begins in July, period 01, and ends June, period 12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</a:rPr>
              <a:t>Adjusting Accounting Entries </a:t>
            </a:r>
          </a:p>
          <a:p>
            <a:pPr marL="502920" lvl="1" indent="0">
              <a:buNone/>
            </a:pPr>
            <a:r>
              <a:rPr lang="en-US" dirty="0">
                <a:solidFill>
                  <a:schemeClr val="bg1"/>
                </a:solidFill>
              </a:rPr>
              <a:t>    Record liabilities and receivables in the correct period. 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Prepaid Expense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Recording of  money paid out in the current fiscal year for goods and services that will be received in the next fiscal year.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rgbClr val="00B050"/>
                </a:solidFill>
              </a:rPr>
              <a:t>Example:  Theatre production; Subscriptions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Deferred Revenue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Monies received in advance for products or services that are going to be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performed in the next fiscal year (as revenue not yet earned).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rgbClr val="00B050"/>
                </a:solidFill>
              </a:rPr>
              <a:t>Example:  Tuition or non-refundable deposits for conferences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437" y="4902020"/>
            <a:ext cx="378247" cy="823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4F01E-56D2-46F8-8801-3846BDE3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B0E9F-B9F2-414E-8C47-E15B002DF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0" y="1211304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 Dates </a:t>
            </a:r>
            <a:r>
              <a:rPr lang="en-US" dirty="0"/>
              <a:t>Calendar</a:t>
            </a:r>
            <a:br>
              <a:rPr lang="en-US" dirty="0"/>
            </a:br>
            <a:br>
              <a:rPr lang="en-US" dirty="0"/>
            </a:br>
            <a:r>
              <a:rPr lang="en-US" sz="1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https://inside.sou.edu/bus-serv/accounting/index.html#year-end-closing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239" y="5208873"/>
            <a:ext cx="378247" cy="823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4F01E-56D2-46F8-8801-3846BDE3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A9B8E0-CD34-498F-99C3-9863E0EC7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681058" y="200983"/>
            <a:ext cx="4681056" cy="6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9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</a:t>
            </a:r>
            <a:r>
              <a:rPr lang="en-US" i="1" dirty="0"/>
              <a:t>Closing of the Books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79"/>
            <a:ext cx="3514561" cy="519449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Period 12 close</a:t>
            </a:r>
          </a:p>
          <a:p>
            <a:pPr marL="0" indent="0">
              <a:buNone/>
            </a:pPr>
            <a:r>
              <a:rPr lang="en-US" sz="2800" dirty="0"/>
              <a:t>   </a:t>
            </a:r>
            <a:r>
              <a:rPr lang="en-US" sz="2800" dirty="0">
                <a:solidFill>
                  <a:srgbClr val="00B050"/>
                </a:solidFill>
              </a:rPr>
              <a:t>JULY 8</a:t>
            </a:r>
            <a:r>
              <a:rPr lang="en-US" sz="2800" baseline="30000" dirty="0">
                <a:solidFill>
                  <a:srgbClr val="00B050"/>
                </a:solidFill>
              </a:rPr>
              <a:t>th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in progress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Period 12 close</a:t>
            </a:r>
          </a:p>
          <a:p>
            <a:pPr marL="0" indent="0">
              <a:buNone/>
            </a:pPr>
            <a:r>
              <a:rPr lang="en-US" sz="2800" dirty="0"/>
              <a:t>   </a:t>
            </a:r>
            <a:r>
              <a:rPr lang="en-US" sz="2800" dirty="0">
                <a:solidFill>
                  <a:srgbClr val="FF0000"/>
                </a:solidFill>
              </a:rPr>
              <a:t>JULY 22nd</a:t>
            </a:r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What Is Accounting? | Boundless Account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23" y="3537694"/>
            <a:ext cx="2951738" cy="3001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5449A1-D354-45C9-9739-88062D42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9CE1B6B-4B30-408A-B09E-24068CCF6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1878" y="622002"/>
            <a:ext cx="3344376" cy="28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9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EB0F-B62E-49A4-9260-B45DFBAE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 Explanation of  Cut-off Dates: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Expense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Income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Journal</a:t>
            </a:r>
            <a:br>
              <a:rPr lang="en-US" dirty="0">
                <a:solidFill>
                  <a:srgbClr val="FFC000"/>
                </a:solidFill>
              </a:rPr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E17E-2139-4AE9-B310-087B8FC8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108" y="1736521"/>
            <a:ext cx="7323589" cy="424822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1)</a:t>
            </a:r>
            <a:r>
              <a:rPr lang="en-US" dirty="0"/>
              <a:t> Purchase Orders Fixed Assets</a:t>
            </a:r>
          </a:p>
          <a:p>
            <a:r>
              <a:rPr lang="en-US" dirty="0">
                <a:solidFill>
                  <a:srgbClr val="0070C0"/>
                </a:solidFill>
              </a:rPr>
              <a:t>2)</a:t>
            </a:r>
            <a:r>
              <a:rPr lang="en-US" dirty="0"/>
              <a:t> Procurement Expense</a:t>
            </a:r>
          </a:p>
          <a:p>
            <a:r>
              <a:rPr lang="en-US" dirty="0">
                <a:solidFill>
                  <a:srgbClr val="0070C0"/>
                </a:solidFill>
              </a:rPr>
              <a:t>3)</a:t>
            </a:r>
            <a:r>
              <a:rPr lang="en-US" dirty="0"/>
              <a:t> Payroll Obligations</a:t>
            </a:r>
          </a:p>
          <a:p>
            <a:r>
              <a:rPr lang="en-US" dirty="0">
                <a:solidFill>
                  <a:srgbClr val="0070C0"/>
                </a:solidFill>
              </a:rPr>
              <a:t>4)</a:t>
            </a:r>
            <a:r>
              <a:rPr lang="en-US" dirty="0"/>
              <a:t> Higher One Student Reimbursement</a:t>
            </a:r>
          </a:p>
          <a:p>
            <a:r>
              <a:rPr lang="en-US" dirty="0">
                <a:solidFill>
                  <a:srgbClr val="0070C0"/>
                </a:solidFill>
              </a:rPr>
              <a:t>5)</a:t>
            </a:r>
            <a:r>
              <a:rPr lang="en-US" dirty="0"/>
              <a:t> Travel Reimbursement Reports</a:t>
            </a:r>
          </a:p>
          <a:p>
            <a:r>
              <a:rPr lang="en-US" dirty="0">
                <a:solidFill>
                  <a:srgbClr val="0070C0"/>
                </a:solidFill>
              </a:rPr>
              <a:t>6)</a:t>
            </a:r>
            <a:r>
              <a:rPr lang="en-US" dirty="0"/>
              <a:t> Expense Invoices for current year input</a:t>
            </a:r>
          </a:p>
          <a:p>
            <a:r>
              <a:rPr lang="en-US" dirty="0">
                <a:solidFill>
                  <a:srgbClr val="0070C0"/>
                </a:solidFill>
              </a:rPr>
              <a:t>7)</a:t>
            </a:r>
            <a:r>
              <a:rPr lang="en-US" dirty="0"/>
              <a:t> Procurement Card clearing</a:t>
            </a:r>
          </a:p>
          <a:p>
            <a:r>
              <a:rPr lang="en-US" dirty="0">
                <a:solidFill>
                  <a:schemeClr val="accent5"/>
                </a:solidFill>
              </a:rPr>
              <a:t>8</a:t>
            </a:r>
            <a:r>
              <a:rPr lang="en-US" dirty="0"/>
              <a:t>) Cash Deposits</a:t>
            </a:r>
          </a:p>
          <a:p>
            <a:r>
              <a:rPr lang="en-US" dirty="0">
                <a:solidFill>
                  <a:schemeClr val="accent5"/>
                </a:solidFill>
              </a:rPr>
              <a:t>9)</a:t>
            </a:r>
            <a:r>
              <a:rPr lang="en-US" dirty="0"/>
              <a:t> Student (SIS) Accounts shut-off </a:t>
            </a:r>
          </a:p>
          <a:p>
            <a:r>
              <a:rPr lang="en-US" dirty="0">
                <a:solidFill>
                  <a:schemeClr val="accent5"/>
                </a:solidFill>
              </a:rPr>
              <a:t>10)</a:t>
            </a:r>
            <a:r>
              <a:rPr lang="en-US" dirty="0"/>
              <a:t> Revenue Receivable: Donation Pledges</a:t>
            </a:r>
          </a:p>
          <a:p>
            <a:r>
              <a:rPr lang="en-US" dirty="0">
                <a:solidFill>
                  <a:schemeClr val="accent5"/>
                </a:solidFill>
              </a:rPr>
              <a:t>11)</a:t>
            </a:r>
            <a:r>
              <a:rPr lang="en-US" dirty="0"/>
              <a:t> Overdrawn Accounts</a:t>
            </a:r>
          </a:p>
          <a:p>
            <a:r>
              <a:rPr lang="en-US" dirty="0">
                <a:solidFill>
                  <a:srgbClr val="7030A0"/>
                </a:solidFill>
              </a:rPr>
              <a:t>12)  </a:t>
            </a:r>
            <a:r>
              <a:rPr lang="en-US" dirty="0"/>
              <a:t>Journal Voucher Cut –off  </a:t>
            </a:r>
          </a:p>
          <a:p>
            <a:r>
              <a:rPr lang="en-US" dirty="0">
                <a:solidFill>
                  <a:srgbClr val="FFC000"/>
                </a:solidFill>
              </a:rPr>
              <a:t>13)  </a:t>
            </a:r>
            <a:r>
              <a:rPr lang="en-US" dirty="0"/>
              <a:t>Unrelated Business Income (UBI)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7C27C-4B43-4E8A-81D5-5DF9BC68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44ADE-DEEF-440B-B95E-D374E7845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305" y="5223789"/>
            <a:ext cx="37798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0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Purchases</a:t>
            </a:r>
            <a:br>
              <a:rPr lang="en-US" dirty="0"/>
            </a:br>
            <a:r>
              <a:rPr lang="en-US" i="1" dirty="0">
                <a:solidFill>
                  <a:schemeClr val="bg1"/>
                </a:solidFill>
              </a:rPr>
              <a:t>Fixed Assets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i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4335562" cy="5120640"/>
          </a:xfrm>
        </p:spPr>
        <p:txBody>
          <a:bodyPr>
            <a:normAutofit/>
          </a:bodyPr>
          <a:lstStyle/>
          <a:p>
            <a:r>
              <a:rPr lang="en-US" sz="2400" dirty="0"/>
              <a:t>Fixed Assets must be booked prior to fiscal year end for items received on or before June 30.</a:t>
            </a:r>
          </a:p>
          <a:p>
            <a:endParaRPr lang="en-US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Fixed Assets cannot be booked during month of July 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(until reconciled and balanced)</a:t>
            </a:r>
          </a:p>
          <a:p>
            <a:pPr marL="50292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Fixed Asset module stays open but we cannot balance if invoices are entered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085908" y="868680"/>
            <a:ext cx="3206931" cy="51206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 bwMode="auto">
          <a:xfrm>
            <a:off x="9116647" y="1123837"/>
            <a:ext cx="2255598" cy="21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17737E-5000-45DF-B3A4-9F1B0EF7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7EAF21-6872-4AF7-B04B-43B2211EB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705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2936</TotalTime>
  <Words>1447</Words>
  <Application>Microsoft Office PowerPoint</Application>
  <PresentationFormat>Widescreen</PresentationFormat>
  <Paragraphs>265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Corbel</vt:lpstr>
      <vt:lpstr>Courier New</vt:lpstr>
      <vt:lpstr>Wingdings 2</vt:lpstr>
      <vt:lpstr>Frame</vt:lpstr>
      <vt:lpstr>Closing of Books</vt:lpstr>
      <vt:lpstr>Index </vt:lpstr>
      <vt:lpstr>Information  Resources</vt:lpstr>
      <vt:lpstr>Purpose</vt:lpstr>
      <vt:lpstr>Definitions</vt:lpstr>
      <vt:lpstr>Key Dates Calendar  https://inside.sou.edu/bus-serv/accounting/index.html#year-end-closing  </vt:lpstr>
      <vt:lpstr>Accounting Closing of the Books</vt:lpstr>
      <vt:lpstr>Detail Explanation of  Cut-off Dates:  Expense Income Journal   </vt:lpstr>
      <vt:lpstr>Purchases Fixed Assets </vt:lpstr>
      <vt:lpstr>Expense Cut-off Dates</vt:lpstr>
      <vt:lpstr>Payroll</vt:lpstr>
      <vt:lpstr>Human Resources Student Jobs &amp; Time-Entry   Form: https://southernoregonuniversity.formstack.com/forms/2024_2025_student_employee_reappointment_form  </vt:lpstr>
      <vt:lpstr>Higher One Reimbursements  </vt:lpstr>
      <vt:lpstr>Travel Cut-off dates</vt:lpstr>
      <vt:lpstr>Purchasing- Card Deadlines</vt:lpstr>
      <vt:lpstr>Cash Deposits</vt:lpstr>
      <vt:lpstr>Revenues &amp; Receivables  </vt:lpstr>
      <vt:lpstr>Overdrawn Accounts  </vt:lpstr>
      <vt:lpstr>Journal Voucher Input &amp; Approvals  </vt:lpstr>
      <vt:lpstr>Unrelated Business Income Taxable</vt:lpstr>
      <vt:lpstr>All Campus</vt:lpstr>
      <vt:lpstr>Contacts</vt:lpstr>
    </vt:vector>
  </TitlesOfParts>
  <Company>Southern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of Books</dc:title>
  <dc:creator>Deborah Jones</dc:creator>
  <cp:lastModifiedBy>Debbie Jones</cp:lastModifiedBy>
  <cp:revision>258</cp:revision>
  <cp:lastPrinted>2022-05-20T19:18:19Z</cp:lastPrinted>
  <dcterms:created xsi:type="dcterms:W3CDTF">2019-04-30T23:42:24Z</dcterms:created>
  <dcterms:modified xsi:type="dcterms:W3CDTF">2024-06-12T17:58:41Z</dcterms:modified>
</cp:coreProperties>
</file>